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7" r:id="rId2"/>
    <p:sldId id="278" r:id="rId3"/>
    <p:sldId id="279" r:id="rId4"/>
    <p:sldId id="282" r:id="rId5"/>
    <p:sldId id="283" r:id="rId6"/>
    <p:sldId id="284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FF"/>
    <a:srgbClr val="339933"/>
    <a:srgbClr val="FFCC99"/>
    <a:srgbClr val="CCECFF"/>
    <a:srgbClr val="FFBA75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058792-6BD6-414F-B7E0-34524AAE67A7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D84EBB-EDBB-4C7C-ADAA-A6B94380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5E01-9C62-450F-ABD4-C944D26FBFAF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6228-79D9-419F-B7FD-2B4E1638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4F39-5DF6-4C9E-9F69-2829D60D2AAD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3A51-46A3-4A3F-9196-27BB59FA3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2A40-D044-448B-89E6-C890CCCDB781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663F-244D-4CDE-B4E7-6FF4F22F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DE62-1D79-42FF-93B7-42A096713576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A7C8-A542-43BD-8DDC-7770C9F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1721-CE8F-44B3-8882-FB76764B22D2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2D04-5A44-48E5-BB01-FD1BBABBB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B3F2-7AC2-459A-9059-00FA4434126D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F526-4586-4FB6-A959-C6912B67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8C73-15A4-455A-8B47-AA214BF65883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760A-D64B-47BA-8410-9A91CF8D6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5475-CB89-4B7F-95F8-957573C92EA1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8395-52E8-4C5D-AD23-18B3247A2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7C26-9B31-461B-82EA-1C18AF0E6F04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5656-AA91-4122-AEE7-89A021C3C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4E5A-7BBA-4290-BA18-B9A6B395299B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60A5-6BC8-4183-ABA8-EA1F5870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76CC-3C6B-4E57-9E16-D0388F79BB93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CCB6-A6F6-4761-BF23-11EBC1C08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45570-63F3-4C4C-9CB7-CCCAFD156FD0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B50D5E-16E1-4207-BBEF-FE60463E5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ONTROLFLEX-Quais-são-as-características-mais-valorizadas-no-comércio-de-autopeç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7" name="Picture 6" descr="latest FB logo"/>
          <p:cNvPicPr>
            <a:picLocks noChangeAspect="1" noChangeArrowheads="1"/>
          </p:cNvPicPr>
          <p:nvPr/>
        </p:nvPicPr>
        <p:blipFill>
          <a:blip r:embed="rId3" cstate="print"/>
          <a:srcRect l="19466"/>
          <a:stretch>
            <a:fillRect/>
          </a:stretch>
        </p:blipFill>
        <p:spPr bwMode="auto">
          <a:xfrm>
            <a:off x="1447800" y="228600"/>
            <a:ext cx="3429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latest FB logo"/>
          <p:cNvPicPr>
            <a:picLocks noChangeAspect="1" noChangeArrowheads="1"/>
          </p:cNvPicPr>
          <p:nvPr/>
        </p:nvPicPr>
        <p:blipFill>
          <a:blip r:embed="rId4" cstate="print"/>
          <a:srcRect r="80534" b="13773"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instafundz logo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087938"/>
            <a:ext cx="1981200" cy="246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966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0967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opportunity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2528888"/>
            <a:ext cx="6496050" cy="4329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3500" y="1143000"/>
            <a:ext cx="6477000" cy="1431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n-lt"/>
              </a:rPr>
              <a:t>SAVINGS BANK ACCOUNT: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6"/>
                </a:solidFill>
                <a:latin typeface="+mn-lt"/>
              </a:rPr>
              <a:t>A BIG OPPORTUNITY</a:t>
            </a:r>
            <a:endParaRPr lang="en-US" sz="4400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987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1988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957638"/>
            <a:ext cx="4038600" cy="1833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E46C0A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BANKING INDUSTRY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40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Crore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Bank Account Holders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Rs. 100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Lakh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Crore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Bank Deposits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Rs. 26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Lakh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Crore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in Savings Account</a:t>
            </a:r>
            <a:endParaRPr lang="en-US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1992" name="TextBox 5"/>
          <p:cNvSpPr txBox="1">
            <a:spLocks noChangeArrowheads="1"/>
          </p:cNvSpPr>
          <p:nvPr/>
        </p:nvSpPr>
        <p:spPr bwMode="auto">
          <a:xfrm>
            <a:off x="4800600" y="3957638"/>
            <a:ext cx="42672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MF INDUSTRY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1.5 Crore MF Investors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Rs. 15 Lakh Crore AUM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Around Rs. 10 Lakh Crore in Debt Funds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993" name="Picture 9" descr="bank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2667000" cy="2133600"/>
          </a:xfrm>
          <a:prstGeom prst="rect">
            <a:avLst/>
          </a:prstGeom>
          <a:noFill/>
        </p:spPr>
      </p:pic>
      <p:pic>
        <p:nvPicPr>
          <p:cNvPr id="41995" name="Picture 11" descr="M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752600"/>
            <a:ext cx="2151063" cy="2195513"/>
          </a:xfrm>
          <a:prstGeom prst="rect">
            <a:avLst/>
          </a:prstGeom>
          <a:noFill/>
        </p:spPr>
      </p:pic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52400" y="6003925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 i="1">
                <a:solidFill>
                  <a:srgbClr val="FF0000"/>
                </a:solidFill>
                <a:latin typeface="Calibri" pitchFamily="34" charset="0"/>
              </a:rPr>
              <a:t>Why chase the Rs. 10 Lakh Crore AUM when there is twice the amount available in Savings Bank A/c which can be switched to Liquid Funds?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2903538" y="1131888"/>
            <a:ext cx="3268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latin typeface="Calibri" pitchFamily="34" charset="0"/>
              </a:rPr>
              <a:t>Look at the Big Picture</a:t>
            </a:r>
          </a:p>
        </p:txBody>
      </p:sp>
      <p:sp>
        <p:nvSpPr>
          <p:cNvPr id="42000" name="TextBox 7"/>
          <p:cNvSpPr txBox="1">
            <a:spLocks noChangeArrowheads="1"/>
          </p:cNvSpPr>
          <p:nvPr/>
        </p:nvSpPr>
        <p:spPr bwMode="auto">
          <a:xfrm>
            <a:off x="304800" y="196850"/>
            <a:ext cx="57292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Banking Vs </a:t>
            </a:r>
            <a:r>
              <a:rPr lang="en-US" altLang="en-US" sz="2600" b="1">
                <a:solidFill>
                  <a:srgbClr val="F87831"/>
                </a:solidFill>
                <a:latin typeface="Calibri" pitchFamily="34" charset="0"/>
              </a:rPr>
              <a:t>MF Industry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059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5060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52400" y="1233488"/>
            <a:ext cx="88392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b="1" dirty="0">
                <a:latin typeface="Calibri" pitchFamily="34" charset="0"/>
              </a:rPr>
              <a:t> Why Clients are not willing to invest in Liquid Funds?</a:t>
            </a:r>
            <a:endParaRPr lang="en-US" sz="2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Myth: Mutual Funds means Equity Funds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Lot of paperwork involved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Instant withdrawal not possible</a:t>
            </a:r>
          </a:p>
          <a:p>
            <a:endParaRPr lang="en-US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>
                <a:latin typeface="Calibri" pitchFamily="34" charset="0"/>
              </a:rPr>
              <a:t> Why Clients prefer Savings Bank A/c?</a:t>
            </a:r>
            <a:endParaRPr lang="en-US" sz="2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Easy availability of money in emergency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Full control over money </a:t>
            </a:r>
          </a:p>
          <a:p>
            <a:endParaRPr lang="en-U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>
                <a:latin typeface="Calibri" pitchFamily="34" charset="0"/>
              </a:rPr>
              <a:t> Why Distributors are not selling Liquid Funds?</a:t>
            </a:r>
            <a:endParaRPr lang="en-US" sz="2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Lower Revenue 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Inconveniency due to lot of paperwork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Higher Transaction Cost 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Execution Issues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alibri" pitchFamily="34" charset="0"/>
              </a:rPr>
              <a:t> Client’s low interest</a:t>
            </a:r>
          </a:p>
        </p:txBody>
      </p:sp>
      <p:sp>
        <p:nvSpPr>
          <p:cNvPr id="45069" name="TextBox 7"/>
          <p:cNvSpPr txBox="1">
            <a:spLocks noChangeArrowheads="1"/>
          </p:cNvSpPr>
          <p:nvPr/>
        </p:nvSpPr>
        <p:spPr bwMode="auto">
          <a:xfrm>
            <a:off x="228600" y="196850"/>
            <a:ext cx="6019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600" b="1">
                <a:solidFill>
                  <a:schemeClr val="bg1"/>
                </a:solidFill>
                <a:latin typeface="Calibri" pitchFamily="34" charset="0"/>
              </a:rPr>
              <a:t>Why’s &amp; </a:t>
            </a:r>
            <a:r>
              <a:rPr lang="en-US" altLang="en-US" sz="2600" b="1">
                <a:solidFill>
                  <a:srgbClr val="F87831"/>
                </a:solidFill>
                <a:latin typeface="Calibri" pitchFamily="34" charset="0"/>
              </a:rPr>
              <a:t>Why Not’s?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6084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52400" y="1650932"/>
            <a:ext cx="8839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200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Facility offered for Reliance Money Manager Fund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Currently, only Resident Individual or Minor are eligible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Redeem in just 30 minutes, 24x7 and 365 days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Redeem maximum </a:t>
            </a:r>
            <a:r>
              <a:rPr lang="en-US" sz="2200" dirty="0" err="1">
                <a:latin typeface="Calibri" pitchFamily="34" charset="0"/>
              </a:rPr>
              <a:t>upto</a:t>
            </a:r>
            <a:r>
              <a:rPr lang="en-US" sz="2200" dirty="0">
                <a:latin typeface="Calibri" pitchFamily="34" charset="0"/>
              </a:rPr>
              <a:t> Rs. 2 </a:t>
            </a:r>
            <a:r>
              <a:rPr lang="en-US" sz="2200" dirty="0" err="1">
                <a:latin typeface="Calibri" pitchFamily="34" charset="0"/>
              </a:rPr>
              <a:t>Lacs</a:t>
            </a:r>
            <a:r>
              <a:rPr lang="en-US" sz="2200" dirty="0">
                <a:latin typeface="Calibri" pitchFamily="34" charset="0"/>
              </a:rPr>
              <a:t> per day including multiple transactions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Redeem </a:t>
            </a:r>
            <a:r>
              <a:rPr lang="en-US" sz="2200" dirty="0" err="1">
                <a:latin typeface="Calibri" pitchFamily="34" charset="0"/>
              </a:rPr>
              <a:t>upto</a:t>
            </a:r>
            <a:r>
              <a:rPr lang="en-US" sz="2200" dirty="0">
                <a:latin typeface="Calibri" pitchFamily="34" charset="0"/>
              </a:rPr>
              <a:t> 95% of the Current Value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Redeem </a:t>
            </a:r>
            <a:r>
              <a:rPr lang="en-US" sz="2200" dirty="0" err="1">
                <a:latin typeface="Calibri" pitchFamily="34" charset="0"/>
              </a:rPr>
              <a:t>upto</a:t>
            </a:r>
            <a:r>
              <a:rPr lang="en-US" sz="2200" dirty="0">
                <a:latin typeface="Calibri" pitchFamily="34" charset="0"/>
              </a:rPr>
              <a:t> 50% of the Current Value if you are availing Reliance ATM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Calibri" pitchFamily="34" charset="0"/>
              </a:rPr>
              <a:t>     Card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Investor’s bank should be Immediate Payment Service (IMPS) enabled &amp;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Calibri" pitchFamily="34" charset="0"/>
              </a:rPr>
              <a:t>     folio should contain the IFSC Code</a:t>
            </a:r>
          </a:p>
        </p:txBody>
      </p:sp>
      <p:sp>
        <p:nvSpPr>
          <p:cNvPr id="46089" name="TextBox 7"/>
          <p:cNvSpPr txBox="1">
            <a:spLocks noChangeArrowheads="1"/>
          </p:cNvSpPr>
          <p:nvPr/>
        </p:nvSpPr>
        <p:spPr bwMode="auto">
          <a:xfrm>
            <a:off x="2438400" y="250825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US" altLang="en-US" sz="2600" b="1" dirty="0">
                <a:solidFill>
                  <a:srgbClr val="F87831"/>
                </a:solidFill>
                <a:latin typeface="Calibri" pitchFamily="34" charset="0"/>
              </a:rPr>
              <a:t>Your New Savings Account</a:t>
            </a:r>
          </a:p>
        </p:txBody>
      </p:sp>
      <p:pic>
        <p:nvPicPr>
          <p:cNvPr id="7" name="Picture 39" descr="instafundz logo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05337"/>
            <a:ext cx="2057400" cy="2557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2200" y="1371600"/>
            <a:ext cx="2747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: Salient Features</a:t>
            </a:r>
            <a:endParaRPr lang="en-US" sz="2800" dirty="0"/>
          </a:p>
        </p:txBody>
      </p:sp>
      <p:pic>
        <p:nvPicPr>
          <p:cNvPr id="9" name="Picture 8" descr="instafund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228600"/>
            <a:ext cx="2188913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07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7108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52400" y="2162175"/>
            <a:ext cx="8839200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It’s Paperless – Invest with just a few clicks at </a:t>
            </a:r>
            <a:r>
              <a:rPr lang="en-US" sz="2200" dirty="0" err="1">
                <a:latin typeface="Calibri" pitchFamily="34" charset="0"/>
              </a:rPr>
              <a:t>FundzBazar</a:t>
            </a:r>
            <a:endParaRPr lang="en-US" sz="2200" dirty="0">
              <a:latin typeface="Calibri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Online Platform - No Execution Cost, No Transaction delays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With </a:t>
            </a:r>
            <a:r>
              <a:rPr lang="en-US" sz="2200" dirty="0" err="1">
                <a:latin typeface="Calibri" pitchFamily="34" charset="0"/>
              </a:rPr>
              <a:t>InstaFundz</a:t>
            </a:r>
            <a:r>
              <a:rPr lang="en-US" sz="2200" dirty="0">
                <a:latin typeface="Calibri" pitchFamily="34" charset="0"/>
              </a:rPr>
              <a:t>, redeem within 30 minutes, 24x7 and 365 days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No Competition - Rs. 26 </a:t>
            </a:r>
            <a:r>
              <a:rPr lang="en-US" sz="2200" dirty="0" err="1">
                <a:latin typeface="Calibri" pitchFamily="34" charset="0"/>
              </a:rPr>
              <a:t>Lakh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Crore</a:t>
            </a:r>
            <a:r>
              <a:rPr lang="en-US" sz="2200" dirty="0">
                <a:latin typeface="Calibri" pitchFamily="34" charset="0"/>
              </a:rPr>
              <a:t> Savings Deposits Untapped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Large Bank Customer Base – </a:t>
            </a:r>
          </a:p>
          <a:p>
            <a:pPr>
              <a:lnSpc>
                <a:spcPct val="140000"/>
              </a:lnSpc>
            </a:pPr>
            <a:r>
              <a:rPr lang="en-US" sz="2200" dirty="0">
                <a:latin typeface="Calibri" pitchFamily="34" charset="0"/>
              </a:rPr>
              <a:t>    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40 </a:t>
            </a:r>
            <a:r>
              <a:rPr lang="en-US" sz="2200" b="1" dirty="0" err="1">
                <a:solidFill>
                  <a:srgbClr val="FF0000"/>
                </a:solidFill>
                <a:latin typeface="Calibri" pitchFamily="34" charset="0"/>
              </a:rPr>
              <a:t>Crore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 Bank A/c Holders </a:t>
            </a:r>
            <a:r>
              <a:rPr lang="en-US" sz="2200" dirty="0">
                <a:latin typeface="Calibri" pitchFamily="34" charset="0"/>
              </a:rPr>
              <a:t>Vs. 1.5 </a:t>
            </a:r>
            <a:r>
              <a:rPr lang="en-US" sz="2200" dirty="0" err="1">
                <a:latin typeface="Calibri" pitchFamily="34" charset="0"/>
              </a:rPr>
              <a:t>Crore</a:t>
            </a:r>
            <a:r>
              <a:rPr lang="en-US" sz="2200" dirty="0">
                <a:latin typeface="Calibri" pitchFamily="34" charset="0"/>
              </a:rPr>
              <a:t> MF Investors 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" y="12192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Why Distributors should start marketing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228600" y="196850"/>
            <a:ext cx="6019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chemeClr val="bg1"/>
                </a:solidFill>
                <a:latin typeface="Calibri" pitchFamily="34" charset="0"/>
              </a:rPr>
              <a:t>Selling liquid funds is more </a:t>
            </a:r>
            <a:r>
              <a:rPr lang="en-US" altLang="en-US" sz="2600" b="1" dirty="0">
                <a:solidFill>
                  <a:srgbClr val="F87831"/>
                </a:solidFill>
                <a:latin typeface="Calibri" pitchFamily="34" charset="0"/>
              </a:rPr>
              <a:t>relevant now</a:t>
            </a:r>
          </a:p>
        </p:txBody>
      </p:sp>
      <p:pic>
        <p:nvPicPr>
          <p:cNvPr id="10" name="Picture 39" descr="instafundz logo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60048"/>
            <a:ext cx="1447800" cy="17996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934200" y="1219200"/>
            <a:ext cx="1809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facility now?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155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9156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52400" y="2057986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7%-8% returns compared to 4% given by Savings Bank A/c</a:t>
            </a:r>
          </a:p>
          <a:p>
            <a:pPr>
              <a:buFont typeface="Wingdings" pitchFamily="2" charset="2"/>
              <a:buChar char="v"/>
            </a:pPr>
            <a:endParaRPr lang="en-U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More tax efficient than Savings Bank A/c</a:t>
            </a:r>
          </a:p>
          <a:p>
            <a:pPr>
              <a:buFont typeface="Wingdings" pitchFamily="2" charset="2"/>
              <a:buChar char="v"/>
            </a:pPr>
            <a:endParaRPr lang="en-U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Easy Investing with just a few clicks at </a:t>
            </a:r>
            <a:r>
              <a:rPr lang="en-US" sz="2200" dirty="0" err="1">
                <a:latin typeface="Calibri" pitchFamily="34" charset="0"/>
              </a:rPr>
              <a:t>FundzBazar</a:t>
            </a:r>
            <a:endParaRPr lang="en-U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Easy Redemption with </a:t>
            </a:r>
            <a:r>
              <a:rPr lang="en-US" sz="2200" dirty="0" err="1">
                <a:latin typeface="Calibri" pitchFamily="34" charset="0"/>
              </a:rPr>
              <a:t>InstaFundz</a:t>
            </a:r>
            <a:r>
              <a:rPr lang="en-US" sz="2200" dirty="0">
                <a:latin typeface="Calibri" pitchFamily="34" charset="0"/>
              </a:rPr>
              <a:t> in just 30 minutes, 24x7 and 365 days</a:t>
            </a:r>
          </a:p>
          <a:p>
            <a:pPr>
              <a:buFont typeface="Wingdings" pitchFamily="2" charset="2"/>
              <a:buChar char="v"/>
            </a:pPr>
            <a:endParaRPr lang="en-U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Calibri" pitchFamily="34" charset="0"/>
              </a:rPr>
              <a:t> Total Control over money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989013" y="1371600"/>
            <a:ext cx="716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Why Clients should start investing in Liquid Funds now?</a:t>
            </a:r>
          </a:p>
        </p:txBody>
      </p:sp>
      <p:sp>
        <p:nvSpPr>
          <p:cNvPr id="49162" name="TextBox 7"/>
          <p:cNvSpPr txBox="1">
            <a:spLocks noChangeArrowheads="1"/>
          </p:cNvSpPr>
          <p:nvPr/>
        </p:nvSpPr>
        <p:spPr bwMode="auto">
          <a:xfrm>
            <a:off x="76200" y="228600"/>
            <a:ext cx="6324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500" b="1" dirty="0">
                <a:solidFill>
                  <a:schemeClr val="bg1"/>
                </a:solidFill>
                <a:latin typeface="Calibri" pitchFamily="34" charset="0"/>
              </a:rPr>
              <a:t>Investing in liquid funds is more </a:t>
            </a:r>
            <a:r>
              <a:rPr lang="en-US" altLang="en-US" sz="2500" b="1" dirty="0">
                <a:solidFill>
                  <a:srgbClr val="F87831"/>
                </a:solidFill>
                <a:latin typeface="Calibri" pitchFamily="34" charset="0"/>
              </a:rPr>
              <a:t>relevant now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179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0180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01000" cy="441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52400" y="1066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algn="ctr">
              <a:buFont typeface="Arial" charset="0"/>
              <a:buNone/>
            </a:pP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1-year rolling returns of liquid funds versus savings deposit</a:t>
            </a:r>
          </a:p>
        </p:txBody>
      </p:sp>
      <p:sp>
        <p:nvSpPr>
          <p:cNvPr id="50185" name="TextBox 4"/>
          <p:cNvSpPr txBox="1">
            <a:spLocks noChangeArrowheads="1"/>
          </p:cNvSpPr>
          <p:nvPr/>
        </p:nvSpPr>
        <p:spPr bwMode="auto">
          <a:xfrm>
            <a:off x="190500" y="6384925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14300" lvl="1" algn="ctr">
              <a:buFont typeface="Arial" charset="0"/>
              <a:buNone/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Liquid Funds’ returns have never been below Savings deposits rate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76200" y="6019800"/>
            <a:ext cx="868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14300" lvl="1" algn="r">
              <a:buFont typeface="Arial" charset="0"/>
              <a:buNone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Source: Liquid Funds-A Recipe for Safety, Liquidity &amp; Returns, </a:t>
            </a:r>
            <a:r>
              <a:rPr lang="en-US" sz="1400" b="1" dirty="0" err="1">
                <a:solidFill>
                  <a:srgbClr val="FF0000"/>
                </a:solidFill>
                <a:latin typeface="Calibri" pitchFamily="34" charset="0"/>
              </a:rPr>
              <a:t>Mirae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 Asset Knowledge Academy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6200" y="208746"/>
            <a:ext cx="6324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500" b="1" dirty="0">
                <a:solidFill>
                  <a:schemeClr val="bg1"/>
                </a:solidFill>
                <a:latin typeface="Calibri" pitchFamily="34" charset="0"/>
              </a:rPr>
              <a:t>Returns: Liquid Funds V</a:t>
            </a:r>
            <a:r>
              <a:rPr lang="en-US" altLang="en-US" sz="2500" b="1" dirty="0">
                <a:solidFill>
                  <a:srgbClr val="F87831"/>
                </a:solidFill>
                <a:latin typeface="Calibri" pitchFamily="34" charset="0"/>
              </a:rPr>
              <a:t>s.</a:t>
            </a:r>
            <a:r>
              <a:rPr lang="en-US" altLang="en-US" sz="25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500" b="1" dirty="0">
                <a:solidFill>
                  <a:srgbClr val="F87831"/>
                </a:solidFill>
                <a:latin typeface="Calibri" pitchFamily="34" charset="0"/>
              </a:rPr>
              <a:t>Savings Bank A/c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-1588"/>
            <a:ext cx="6402388" cy="914401"/>
          </a:xfrm>
          <a:prstGeom prst="rect">
            <a:avLst/>
          </a:prstGeom>
          <a:solidFill>
            <a:srgbClr val="3B4C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03" name="Text Box 36"/>
          <p:cNvSpPr txBox="1">
            <a:spLocks noChangeArrowheads="1"/>
          </p:cNvSpPr>
          <p:nvPr/>
        </p:nvSpPr>
        <p:spPr bwMode="auto">
          <a:xfrm>
            <a:off x="0" y="914400"/>
            <a:ext cx="9144000" cy="107950"/>
          </a:xfrm>
          <a:prstGeom prst="rect">
            <a:avLst/>
          </a:prstGeom>
          <a:solidFill>
            <a:srgbClr val="F878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1204" name="Picture 12" descr="latest FB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36550" y="3870325"/>
            <a:ext cx="8578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i="1">
                <a:solidFill>
                  <a:srgbClr val="FF0000"/>
                </a:solidFill>
                <a:latin typeface="Calibri" pitchFamily="34" charset="0"/>
              </a:rPr>
              <a:t>A Win-Win Proposition for Distributors and Clients</a:t>
            </a:r>
          </a:p>
        </p:txBody>
      </p:sp>
      <p:pic>
        <p:nvPicPr>
          <p:cNvPr id="51239" name="Picture 39" descr="instafundz logo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2620963"/>
            <a:ext cx="6858000" cy="85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477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Poonam.m</dc:creator>
  <cp:lastModifiedBy>Satish N</cp:lastModifiedBy>
  <cp:revision>209</cp:revision>
  <dcterms:created xsi:type="dcterms:W3CDTF">2016-07-26T06:53:54Z</dcterms:created>
  <dcterms:modified xsi:type="dcterms:W3CDTF">2016-09-28T07:10:05Z</dcterms:modified>
</cp:coreProperties>
</file>